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10"/>
  </p:notesMasterIdLst>
  <p:sldIdLst>
    <p:sldId id="256" r:id="rId2"/>
    <p:sldId id="257" r:id="rId3"/>
    <p:sldId id="283" r:id="rId4"/>
    <p:sldId id="284" r:id="rId5"/>
    <p:sldId id="285" r:id="rId6"/>
    <p:sldId id="287" r:id="rId7"/>
    <p:sldId id="286" r:id="rId8"/>
    <p:sldId id="28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2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4714A-F8EC-FA4C-B30F-E514EE69B885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7AB14-652F-884C-93B9-F74E60ED0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2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D458-BB8A-7847-90BC-58FEF6C391F0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D458-BB8A-7847-90BC-58FEF6C391F0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D458-BB8A-7847-90BC-58FEF6C391F0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D458-BB8A-7847-90BC-58FEF6C391F0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D458-BB8A-7847-90BC-58FEF6C391F0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D458-BB8A-7847-90BC-58FEF6C391F0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D458-BB8A-7847-90BC-58FEF6C391F0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D458-BB8A-7847-90BC-58FEF6C391F0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D458-BB8A-7847-90BC-58FEF6C391F0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D458-BB8A-7847-90BC-58FEF6C391F0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6BBD458-BB8A-7847-90BC-58FEF6C391F0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6BBD458-BB8A-7847-90BC-58FEF6C391F0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iris-edu/miniseed2dmc" TargetMode="External"/><Relationship Id="rId3" Type="http://schemas.openxmlformats.org/officeDocument/2006/relationships/hyperlink" Target="http://ds.iris.edu/data/submit_data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475" y="3813840"/>
            <a:ext cx="8038345" cy="2301240"/>
          </a:xfrm>
        </p:spPr>
        <p:txBody>
          <a:bodyPr>
            <a:normAutofit/>
          </a:bodyPr>
          <a:lstStyle/>
          <a:p>
            <a:r>
              <a:rPr lang="en-US" dirty="0" smtClean="0"/>
              <a:t>Working with the IRIS DMC: Submitting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1994632"/>
            <a:ext cx="6480048" cy="1752600"/>
          </a:xfrm>
        </p:spPr>
        <p:txBody>
          <a:bodyPr/>
          <a:lstStyle/>
          <a:p>
            <a:r>
              <a:rPr lang="en-US" dirty="0" smtClean="0"/>
              <a:t>TIM AHERN, DIRECTOR, IRIS DATA SERVICES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0764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0773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>
                <a:solidFill>
                  <a:srgbClr val="FFFF00"/>
                </a:solidFill>
              </a:rPr>
              <a:t>–</a:t>
            </a:r>
            <a:r>
              <a:rPr lang="en-US" sz="1200" dirty="0">
                <a:solidFill>
                  <a:srgbClr val="FFFF00"/>
                </a:solidFill>
              </a:rPr>
              <a:t>27 October 2017   •  Baku, Azerbaijan</a:t>
            </a:r>
          </a:p>
        </p:txBody>
      </p:sp>
    </p:spTree>
    <p:extLst>
      <p:ext uri="{BB962C8B-B14F-4D97-AF65-F5344CB8AC3E}">
        <p14:creationId xmlns:p14="http://schemas.microsoft.com/office/powerpoint/2010/main" val="3501595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Submitting data to IRIS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 time using SeedLink protocol</a:t>
            </a:r>
          </a:p>
          <a:p>
            <a:pPr lvl="1"/>
            <a:r>
              <a:rPr lang="en-US" dirty="0" smtClean="0"/>
              <a:t>Included with SeisComp3</a:t>
            </a:r>
          </a:p>
          <a:p>
            <a:r>
              <a:rPr lang="en-US" dirty="0" smtClean="0"/>
              <a:t>Delayed transfer using IRIS ring buffer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iniseed2dmc</a:t>
            </a:r>
          </a:p>
          <a:p>
            <a:pPr lvl="1"/>
            <a:r>
              <a:rPr lang="en-US" dirty="0">
                <a:hlinkClick r:id="rId2"/>
              </a:rPr>
              <a:t>https://github.com/iris-edu/</a:t>
            </a:r>
            <a:r>
              <a:rPr lang="en-US" dirty="0" smtClean="0">
                <a:hlinkClick r:id="rId2"/>
              </a:rPr>
              <a:t>miniseed2dmc</a:t>
            </a:r>
            <a:endParaRPr lang="en-US" dirty="0" smtClean="0"/>
          </a:p>
          <a:p>
            <a:pPr lvl="1"/>
            <a:r>
              <a:rPr lang="en-US" dirty="0" smtClean="0"/>
              <a:t>Both ends of the connection have to enable firewalls</a:t>
            </a:r>
          </a:p>
          <a:p>
            <a:r>
              <a:rPr lang="en-US" dirty="0" smtClean="0">
                <a:hlinkClick r:id="rId3"/>
              </a:rPr>
              <a:t>More methods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520828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>
                <a:solidFill>
                  <a:srgbClr val="FFFF00"/>
                </a:solidFill>
              </a:rPr>
              <a:t>–</a:t>
            </a:r>
            <a:r>
              <a:rPr lang="en-US" sz="1200" dirty="0">
                <a:solidFill>
                  <a:srgbClr val="FFFF00"/>
                </a:solidFill>
              </a:rPr>
              <a:t>27 October 2017   •  Baku, Azerbaijan</a:t>
            </a:r>
          </a:p>
        </p:txBody>
      </p:sp>
    </p:spTree>
    <p:extLst>
      <p:ext uri="{BB962C8B-B14F-4D97-AF65-F5344CB8AC3E}">
        <p14:creationId xmlns:p14="http://schemas.microsoft.com/office/powerpoint/2010/main" val="390142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88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Provider Agreements</a:t>
            </a:r>
            <a:br>
              <a:rPr lang="en-US" dirty="0" smtClean="0"/>
            </a:br>
            <a:r>
              <a:rPr lang="en-US" sz="3600" dirty="0" smtClean="0"/>
              <a:t>Network Provider obligations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10" y="1124112"/>
            <a:ext cx="7639779" cy="570924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180797" y="3487848"/>
            <a:ext cx="3087612" cy="758726"/>
            <a:chOff x="6056388" y="220666"/>
            <a:chExt cx="3087612" cy="758726"/>
          </a:xfrm>
        </p:grpSpPr>
        <p:sp>
          <p:nvSpPr>
            <p:cNvPr id="9" name="Rectangle 8"/>
            <p:cNvSpPr/>
            <p:nvPr/>
          </p:nvSpPr>
          <p:spPr>
            <a:xfrm>
              <a:off x="6056388" y="220666"/>
              <a:ext cx="3087612" cy="758726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38608" y="246086"/>
              <a:ext cx="232317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solidFill>
                    <a:srgbClr val="FF0000"/>
                  </a:solidFill>
                </a:rPr>
                <a:t>miniSeed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80797" y="5970426"/>
            <a:ext cx="3087612" cy="758726"/>
            <a:chOff x="6056388" y="220666"/>
            <a:chExt cx="3087612" cy="758726"/>
          </a:xfrm>
        </p:grpSpPr>
        <p:sp>
          <p:nvSpPr>
            <p:cNvPr id="15" name="Rectangle 14"/>
            <p:cNvSpPr/>
            <p:nvPr/>
          </p:nvSpPr>
          <p:spPr>
            <a:xfrm>
              <a:off x="6056388" y="220666"/>
              <a:ext cx="3087612" cy="758726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38608" y="246086"/>
              <a:ext cx="21235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maintain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80797" y="4791296"/>
            <a:ext cx="3087612" cy="758726"/>
            <a:chOff x="6056388" y="220666"/>
            <a:chExt cx="3087612" cy="758726"/>
          </a:xfrm>
        </p:grpSpPr>
        <p:sp>
          <p:nvSpPr>
            <p:cNvPr id="19" name="Rectangle 18"/>
            <p:cNvSpPr/>
            <p:nvPr/>
          </p:nvSpPr>
          <p:spPr>
            <a:xfrm>
              <a:off x="6056388" y="220666"/>
              <a:ext cx="3087612" cy="758726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38608" y="221428"/>
              <a:ext cx="23234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metadata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4534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DPA Network Obligations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0863"/>
            <a:ext cx="9144000" cy="476888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327440" y="1712472"/>
            <a:ext cx="4798621" cy="733306"/>
            <a:chOff x="6044057" y="220666"/>
            <a:chExt cx="4798621" cy="733306"/>
          </a:xfrm>
        </p:grpSpPr>
        <p:sp>
          <p:nvSpPr>
            <p:cNvPr id="7" name="Rectangle 6"/>
            <p:cNvSpPr/>
            <p:nvPr/>
          </p:nvSpPr>
          <p:spPr>
            <a:xfrm>
              <a:off x="6044057" y="220666"/>
              <a:ext cx="4744003" cy="733306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38608" y="246086"/>
              <a:ext cx="44040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Real time-</a:t>
              </a:r>
              <a:r>
                <a:rPr lang="en-US" sz="4000" dirty="0" err="1" smtClean="0">
                  <a:solidFill>
                    <a:srgbClr val="FF0000"/>
                  </a:solidFill>
                </a:rPr>
                <a:t>seedlink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747129" y="2796468"/>
            <a:ext cx="3959242" cy="594432"/>
            <a:chOff x="6056387" y="220666"/>
            <a:chExt cx="3959242" cy="758726"/>
          </a:xfrm>
        </p:grpSpPr>
        <p:sp>
          <p:nvSpPr>
            <p:cNvPr id="10" name="Rectangle 9"/>
            <p:cNvSpPr/>
            <p:nvPr/>
          </p:nvSpPr>
          <p:spPr>
            <a:xfrm>
              <a:off x="6056387" y="220666"/>
              <a:ext cx="3959241" cy="758726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38608" y="246086"/>
              <a:ext cx="35770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Other real time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74263" y="3507820"/>
            <a:ext cx="3704974" cy="556180"/>
            <a:chOff x="6044057" y="246086"/>
            <a:chExt cx="4744003" cy="707886"/>
          </a:xfrm>
        </p:grpSpPr>
        <p:sp>
          <p:nvSpPr>
            <p:cNvPr id="15" name="Rectangle 14"/>
            <p:cNvSpPr/>
            <p:nvPr/>
          </p:nvSpPr>
          <p:spPr>
            <a:xfrm>
              <a:off x="6044057" y="420556"/>
              <a:ext cx="4744003" cy="533416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38608" y="246086"/>
              <a:ext cx="29786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mseed2dmc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71965" y="4144866"/>
            <a:ext cx="2109570" cy="585190"/>
            <a:chOff x="6044057" y="-120566"/>
            <a:chExt cx="4744003" cy="1074538"/>
          </a:xfrm>
        </p:grpSpPr>
        <p:sp>
          <p:nvSpPr>
            <p:cNvPr id="18" name="Rectangle 17"/>
            <p:cNvSpPr/>
            <p:nvPr/>
          </p:nvSpPr>
          <p:spPr>
            <a:xfrm>
              <a:off x="6044057" y="220666"/>
              <a:ext cx="4744003" cy="733306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38607" y="-120566"/>
              <a:ext cx="1581782" cy="707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media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54749" y="4890980"/>
            <a:ext cx="4744003" cy="646220"/>
            <a:chOff x="6044057" y="103694"/>
            <a:chExt cx="4744003" cy="850278"/>
          </a:xfrm>
        </p:grpSpPr>
        <p:sp>
          <p:nvSpPr>
            <p:cNvPr id="21" name="Rectangle 20"/>
            <p:cNvSpPr/>
            <p:nvPr/>
          </p:nvSpPr>
          <p:spPr>
            <a:xfrm>
              <a:off x="6044057" y="220666"/>
              <a:ext cx="4744003" cy="733306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21774" y="103694"/>
              <a:ext cx="2921793" cy="707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involvement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354749" y="5738606"/>
            <a:ext cx="4744003" cy="707886"/>
            <a:chOff x="6044057" y="220666"/>
            <a:chExt cx="4744003" cy="733306"/>
          </a:xfrm>
        </p:grpSpPr>
        <p:sp>
          <p:nvSpPr>
            <p:cNvPr id="24" name="Rectangle 23"/>
            <p:cNvSpPr/>
            <p:nvPr/>
          </p:nvSpPr>
          <p:spPr>
            <a:xfrm>
              <a:off x="6044057" y="220666"/>
              <a:ext cx="4744003" cy="733306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38608" y="246086"/>
              <a:ext cx="37240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Point of contact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0" y="650773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>
                <a:solidFill>
                  <a:srgbClr val="FFFF00"/>
                </a:solidFill>
              </a:rPr>
              <a:t>–</a:t>
            </a:r>
            <a:r>
              <a:rPr lang="en-US" sz="1200" dirty="0">
                <a:solidFill>
                  <a:srgbClr val="FFFF00"/>
                </a:solidFill>
              </a:rPr>
              <a:t>27 October 2017   •  Baku, Azerbaijan</a:t>
            </a:r>
          </a:p>
        </p:txBody>
      </p:sp>
    </p:spTree>
    <p:extLst>
      <p:ext uri="{BB962C8B-B14F-4D97-AF65-F5344CB8AC3E}">
        <p14:creationId xmlns:p14="http://schemas.microsoft.com/office/powerpoint/2010/main" val="1594895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DPA </a:t>
            </a:r>
            <a:r>
              <a:rPr lang="en-US" dirty="0"/>
              <a:t>N</a:t>
            </a:r>
            <a:r>
              <a:rPr lang="en-US" dirty="0" smtClean="0"/>
              <a:t>on-Seismic Provider Obligations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1912"/>
            <a:ext cx="9144000" cy="39661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50773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>
                <a:solidFill>
                  <a:srgbClr val="FFFF00"/>
                </a:solidFill>
              </a:rPr>
              <a:t>–</a:t>
            </a:r>
            <a:r>
              <a:rPr lang="en-US" sz="1200" dirty="0">
                <a:solidFill>
                  <a:srgbClr val="FFFF00"/>
                </a:solidFill>
              </a:rPr>
              <a:t>27 October 2017   •  Baku, Azerbaijan</a:t>
            </a:r>
          </a:p>
        </p:txBody>
      </p:sp>
    </p:spTree>
    <p:extLst>
      <p:ext uri="{BB962C8B-B14F-4D97-AF65-F5344CB8AC3E}">
        <p14:creationId xmlns:p14="http://schemas.microsoft.com/office/powerpoint/2010/main" val="1402716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DPA IRIS Obligations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-263" y="1841500"/>
            <a:ext cx="9144263" cy="3954132"/>
            <a:chOff x="-263" y="1841500"/>
            <a:chExt cx="9144263" cy="395413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841500"/>
              <a:ext cx="9144000" cy="315310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63" y="4990500"/>
              <a:ext cx="9144000" cy="80513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3302349" y="4511142"/>
            <a:ext cx="1813455" cy="419101"/>
            <a:chOff x="1976499" y="994040"/>
            <a:chExt cx="1813455" cy="419101"/>
          </a:xfrm>
        </p:grpSpPr>
        <p:sp>
          <p:nvSpPr>
            <p:cNvPr id="15" name="Rectangle 14"/>
            <p:cNvSpPr/>
            <p:nvPr/>
          </p:nvSpPr>
          <p:spPr>
            <a:xfrm>
              <a:off x="2039301" y="994040"/>
              <a:ext cx="1660055" cy="4191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76499" y="1043809"/>
              <a:ext cx="18134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Quality control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192366" y="5152028"/>
            <a:ext cx="2005627" cy="419100"/>
            <a:chOff x="3569187" y="5996412"/>
            <a:chExt cx="2005627" cy="419100"/>
          </a:xfrm>
        </p:grpSpPr>
        <p:sp>
          <p:nvSpPr>
            <p:cNvPr id="31" name="Rectangle 30"/>
            <p:cNvSpPr/>
            <p:nvPr/>
          </p:nvSpPr>
          <p:spPr>
            <a:xfrm>
              <a:off x="3600588" y="5996412"/>
              <a:ext cx="1942825" cy="4191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569187" y="6021296"/>
              <a:ext cx="20056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Monthly Reports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650773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>
                <a:solidFill>
                  <a:srgbClr val="FFFF00"/>
                </a:solidFill>
              </a:rPr>
              <a:t>–</a:t>
            </a:r>
            <a:r>
              <a:rPr lang="en-US" sz="1200" dirty="0">
                <a:solidFill>
                  <a:srgbClr val="FFFF00"/>
                </a:solidFill>
              </a:rPr>
              <a:t>27 October 2017   •  Baku, Azerbaijan</a:t>
            </a:r>
          </a:p>
        </p:txBody>
      </p:sp>
    </p:spTree>
    <p:extLst>
      <p:ext uri="{BB962C8B-B14F-4D97-AF65-F5344CB8AC3E}">
        <p14:creationId xmlns:p14="http://schemas.microsoft.com/office/powerpoint/2010/main" val="292140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DPA </a:t>
            </a:r>
            <a:r>
              <a:rPr lang="mr-IN" dirty="0" smtClean="0"/>
              <a:t>–</a:t>
            </a:r>
            <a:r>
              <a:rPr lang="en-US" dirty="0" smtClean="0"/>
              <a:t> Keep the contact information up to date!!!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905" y="1650450"/>
            <a:ext cx="5062982" cy="48516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50773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>
                <a:solidFill>
                  <a:srgbClr val="FFFF00"/>
                </a:solidFill>
              </a:rPr>
              <a:t>–</a:t>
            </a:r>
            <a:r>
              <a:rPr lang="en-US" sz="1200" dirty="0">
                <a:solidFill>
                  <a:srgbClr val="FFFF00"/>
                </a:solidFill>
              </a:rPr>
              <a:t>27 October 2017   •  Baku, Azerbaijan</a:t>
            </a:r>
          </a:p>
        </p:txBody>
      </p:sp>
    </p:spTree>
    <p:extLst>
      <p:ext uri="{BB962C8B-B14F-4D97-AF65-F5344CB8AC3E}">
        <p14:creationId xmlns:p14="http://schemas.microsoft.com/office/powerpoint/2010/main" val="3796261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811" y="8461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Thanks to our data contributors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1127 stations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1111" y="3843572"/>
            <a:ext cx="3760611" cy="1143000"/>
          </a:xfrm>
          <a:prstGeom prst="rect">
            <a:avLst/>
          </a:prstGeom>
        </p:spPr>
        <p:txBody>
          <a:bodyPr vert="horz" lIns="45720" rIns="45720"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We </a:t>
            </a:r>
            <a:r>
              <a:rPr lang="en-US" sz="2400" dirty="0" smtClean="0"/>
              <a:t>hope others will also share </a:t>
            </a:r>
          </a:p>
          <a:p>
            <a:pPr algn="ctr"/>
            <a:r>
              <a:rPr lang="en-US" sz="2400" dirty="0" smtClean="0"/>
              <a:t>data within the FDSN framework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465" y="889000"/>
            <a:ext cx="4968313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0773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>
                <a:solidFill>
                  <a:srgbClr val="FFFF00"/>
                </a:solidFill>
              </a:rPr>
              <a:t>–</a:t>
            </a:r>
            <a:r>
              <a:rPr lang="en-US" sz="1200" dirty="0">
                <a:solidFill>
                  <a:srgbClr val="FFFF00"/>
                </a:solidFill>
              </a:rPr>
              <a:t>27 October 2017   •  Baku, Azerbaijan</a:t>
            </a:r>
          </a:p>
        </p:txBody>
      </p:sp>
    </p:spTree>
    <p:extLst>
      <p:ext uri="{BB962C8B-B14F-4D97-AF65-F5344CB8AC3E}">
        <p14:creationId xmlns:p14="http://schemas.microsoft.com/office/powerpoint/2010/main" val="471292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1363</TotalTime>
  <Words>260</Words>
  <Application>Microsoft Macintosh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Technic</vt:lpstr>
      <vt:lpstr>Working with the IRIS DMC: Submitting Data</vt:lpstr>
      <vt:lpstr>Submitting data to IRIS</vt:lpstr>
      <vt:lpstr>Data Provider Agreements Network Provider obligations</vt:lpstr>
      <vt:lpstr>DPA Network Obligations</vt:lpstr>
      <vt:lpstr>DPA Non-Seismic Provider Obligations</vt:lpstr>
      <vt:lpstr>DPA IRIS Obligations</vt:lpstr>
      <vt:lpstr>DPA – Keep the contact information up to date!!!</vt:lpstr>
      <vt:lpstr>Thanks to our data contributors   1127 stations</vt:lpstr>
    </vt:vector>
  </TitlesOfParts>
  <Company>IRIS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Data from Seismic networks </dc:title>
  <dc:creator>Tim Ahern</dc:creator>
  <cp:lastModifiedBy>Tim Ahern</cp:lastModifiedBy>
  <cp:revision>97</cp:revision>
  <cp:lastPrinted>2017-08-09T15:56:33Z</cp:lastPrinted>
  <dcterms:created xsi:type="dcterms:W3CDTF">2017-08-05T04:19:26Z</dcterms:created>
  <dcterms:modified xsi:type="dcterms:W3CDTF">2017-10-16T15:34:59Z</dcterms:modified>
</cp:coreProperties>
</file>